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5" d="100"/>
          <a:sy n="45" d="100"/>
        </p:scale>
        <p:origin x="-66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4ED9F4-2316-49C0-9286-1B1935EE4CAF}"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786978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ED9F4-2316-49C0-9286-1B1935EE4CAF}"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201934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4ED9F4-2316-49C0-9286-1B1935EE4CAF}"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32577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4ED9F4-2316-49C0-9286-1B1935EE4CAF}"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130312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4ED9F4-2316-49C0-9286-1B1935EE4CAF}" type="datetimeFigureOut">
              <a:rPr lang="en-US" smtClean="0"/>
              <a:pPr/>
              <a:t>12/3/2017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3931018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4ED9F4-2316-49C0-9286-1B1935EE4CAF}" type="datetimeFigureOut">
              <a:rPr lang="en-US" smtClean="0"/>
              <a:pPr/>
              <a:t>12/3/2017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2813501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4ED9F4-2316-49C0-9286-1B1935EE4CAF}" type="datetimeFigureOut">
              <a:rPr lang="en-US" smtClean="0"/>
              <a:pPr/>
              <a:t>12/3/2017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298530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4ED9F4-2316-49C0-9286-1B1935EE4CAF}"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1004840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4ED9F4-2316-49C0-9286-1B1935EE4CAF}"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117188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ED9F4-2316-49C0-9286-1B1935EE4CAF}"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34961844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4ED9F4-2316-49C0-9286-1B1935EE4CAF}"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3795642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4ED9F4-2316-49C0-9286-1B1935EE4CAF}" type="datetimeFigureOut">
              <a:rPr lang="en-US" smtClean="0"/>
              <a:pPr/>
              <a:t>12/3/2017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7B525B-D6C3-4919-80C8-C1AC0F81181B}" type="slidenum">
              <a:rPr lang="en-US" smtClean="0"/>
              <a:pPr/>
              <a:t>‹#›</a:t>
            </a:fld>
            <a:endParaRPr lang="en-US"/>
          </a:p>
        </p:txBody>
      </p:sp>
    </p:spTree>
    <p:extLst>
      <p:ext uri="{BB962C8B-B14F-4D97-AF65-F5344CB8AC3E}">
        <p14:creationId xmlns:p14="http://schemas.microsoft.com/office/powerpoint/2010/main" xmlns="" val="24917702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600" dirty="0"/>
              <a:t>THE LINK BETWEEN LIFE EXPECTANCY AND HEALTH SPENDING</a:t>
            </a:r>
            <a:br>
              <a:rPr lang="en-US" sz="3600" dirty="0"/>
            </a:br>
            <a:endParaRPr lang="en-US" sz="3600" dirty="0"/>
          </a:p>
        </p:txBody>
      </p:sp>
      <p:sp>
        <p:nvSpPr>
          <p:cNvPr id="3" name="Subtitle 2"/>
          <p:cNvSpPr>
            <a:spLocks noGrp="1"/>
          </p:cNvSpPr>
          <p:nvPr>
            <p:ph type="subTitle" idx="1"/>
          </p:nvPr>
        </p:nvSpPr>
        <p:spPr>
          <a:xfrm>
            <a:off x="1371600" y="3886200"/>
            <a:ext cx="6400800" cy="2209800"/>
          </a:xfrm>
        </p:spPr>
        <p:txBody>
          <a:bodyPr>
            <a:normAutofit lnSpcReduction="10000"/>
          </a:bodyPr>
          <a:lstStyle/>
          <a:p>
            <a:r>
              <a:rPr lang="en-US" dirty="0" err="1"/>
              <a:t>Israa</a:t>
            </a:r>
            <a:r>
              <a:rPr lang="en-US" dirty="0"/>
              <a:t> Abdulrahman </a:t>
            </a:r>
            <a:endParaRPr lang="en-US" dirty="0" smtClean="0"/>
          </a:p>
          <a:p>
            <a:endParaRPr lang="en-US" dirty="0"/>
          </a:p>
          <a:p>
            <a:r>
              <a:rPr lang="en-US" dirty="0"/>
              <a:t>Metropolitan State University of Denver</a:t>
            </a:r>
          </a:p>
          <a:p>
            <a:endParaRPr lang="en-US" dirty="0"/>
          </a:p>
        </p:txBody>
      </p:sp>
    </p:spTree>
    <p:extLst>
      <p:ext uri="{BB962C8B-B14F-4D97-AF65-F5344CB8AC3E}">
        <p14:creationId xmlns:p14="http://schemas.microsoft.com/office/powerpoint/2010/main" xmlns="" val="34949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5693866"/>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Abstract.</a:t>
            </a:r>
          </a:p>
          <a:p>
            <a:r>
              <a:rPr lang="en-US" sz="2800" dirty="0"/>
              <a:t>For my paper, I will be researching about the connection between how much we spend on health care in the US and the medical services everyone is receiving in return and if it’s affecting the life expectancy positively or negatively. And if so how is it affecting? The reason why I am going to be researching on this topic is to garner more knowledge about the health services we are getting versus its cost and if it’s helping us to live longer or it’s just a way to help us survive for short period. The US has the highest cost expenditure on health but is still not among the countries that have the longest life expectancy.</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877559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9144000" cy="5570756"/>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Introduction</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Healthcare is the act of preventing or using medical procedures so that to improve a person’s well-being. The act can be done either medicine administration or surgery practices</a:t>
            </a:r>
            <a:r>
              <a:rPr lang="en-US" sz="32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S</a:t>
            </a:r>
            <a:r>
              <a:rPr lang="en-US" sz="3200" dirty="0" smtClean="0">
                <a:latin typeface="Times New Roman" panose="02020603050405020304" pitchFamily="18" charset="0"/>
                <a:cs typeface="Times New Roman" panose="02020603050405020304" pitchFamily="18" charset="0"/>
              </a:rPr>
              <a:t>pending </a:t>
            </a:r>
            <a:r>
              <a:rPr lang="en-US" sz="3200" dirty="0">
                <a:latin typeface="Times New Roman" panose="02020603050405020304" pitchFamily="18" charset="0"/>
                <a:cs typeface="Times New Roman" panose="02020603050405020304" pitchFamily="18" charset="0"/>
              </a:rPr>
              <a:t>on health is a superior good thing that will have elasticity of the income</a:t>
            </a:r>
            <a:r>
              <a:rPr lang="en-US" sz="3200" dirty="0" smtClean="0">
                <a:latin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level of literacy, per capita income and safe water will have a positive effect on life expectancy while fertility and tropical will be negative outcome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19484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801862"/>
          </a:xfrm>
          <a:prstGeom prst="rect">
            <a:avLst/>
          </a:prstGeom>
          <a:noFill/>
        </p:spPr>
        <p:txBody>
          <a:bodyPr wrap="square" rtlCol="0">
            <a:spAutoFit/>
          </a:bodyPr>
          <a:lstStyle/>
          <a:p>
            <a:r>
              <a:rPr lang="en-US" sz="4000" b="1" dirty="0" smtClean="0"/>
              <a:t>Statement of problem</a:t>
            </a:r>
          </a:p>
          <a:p>
            <a:r>
              <a:rPr lang="en-US" sz="3600" dirty="0" smtClean="0"/>
              <a:t>Developed countries use large percentage of their GDP on healthcare.</a:t>
            </a:r>
          </a:p>
          <a:p>
            <a:r>
              <a:rPr lang="en-US" sz="3600" dirty="0" smtClean="0"/>
              <a:t>This high financing of healthcare have translated to increase in life expectancy in these countries.</a:t>
            </a:r>
          </a:p>
          <a:p>
            <a:r>
              <a:rPr lang="en-US" sz="3600" dirty="0" smtClean="0"/>
              <a:t>However, the high financing does not guarantee good health among the citizens as the funds could go to advanced health care.</a:t>
            </a:r>
          </a:p>
          <a:p>
            <a:r>
              <a:rPr lang="en-US" sz="3600" dirty="0" smtClean="0"/>
              <a:t>The finances could also go to treating the emerging  chronic and complicated diseases.</a:t>
            </a:r>
          </a:p>
          <a:p>
            <a:endParaRPr lang="en-US" sz="3600" dirty="0"/>
          </a:p>
        </p:txBody>
      </p:sp>
    </p:spTree>
    <p:extLst>
      <p:ext uri="{BB962C8B-B14F-4D97-AF65-F5344CB8AC3E}">
        <p14:creationId xmlns:p14="http://schemas.microsoft.com/office/powerpoint/2010/main" xmlns="" val="1265914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617196"/>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Research questions</a:t>
            </a:r>
          </a:p>
          <a:p>
            <a:r>
              <a:rPr lang="en-US" sz="2800" dirty="0"/>
              <a:t>We therefore, try to answer the following questions:</a:t>
            </a:r>
          </a:p>
          <a:p>
            <a:pPr marL="342900" lvl="0" indent="-342900">
              <a:buFont typeface="Wingdings" panose="05000000000000000000" pitchFamily="2" charset="2"/>
              <a:buChar char="Ø"/>
            </a:pPr>
            <a:r>
              <a:rPr lang="en-US" sz="2800" dirty="0"/>
              <a:t>Is there evidence that an increase in health care spending in US have a positive impact on life expectancy? </a:t>
            </a:r>
          </a:p>
          <a:p>
            <a:pPr marL="342900" indent="-342900">
              <a:buFont typeface="Wingdings" panose="05000000000000000000" pitchFamily="2" charset="2"/>
              <a:buChar char="Ø"/>
            </a:pPr>
            <a:r>
              <a:rPr lang="en-US" sz="2800" dirty="0"/>
              <a:t>As we proceed, we will also discuss and address the following questions that are related to our research:</a:t>
            </a:r>
          </a:p>
          <a:p>
            <a:pPr marL="342900" lvl="0" indent="-342900">
              <a:buFont typeface="Wingdings" panose="05000000000000000000" pitchFamily="2" charset="2"/>
              <a:buChar char="Ø"/>
            </a:pPr>
            <a:r>
              <a:rPr lang="en-US" sz="2800" dirty="0"/>
              <a:t>What is known regarding the effects of the US health care spending on a specific sub group?  Here we will look at if the spending of health care majorly affected the mortality of the old or young generations. </a:t>
            </a:r>
          </a:p>
          <a:p>
            <a:pPr marL="342900" lvl="0" indent="-342900">
              <a:buFont typeface="Wingdings" panose="05000000000000000000" pitchFamily="2" charset="2"/>
              <a:buChar char="Ø"/>
            </a:pPr>
            <a:r>
              <a:rPr lang="en-US" sz="2800" dirty="0"/>
              <a:t>Which specific type of health care has affected the life expectancy? For </a:t>
            </a:r>
            <a:r>
              <a:rPr lang="en-US" sz="2800" dirty="0" smtClean="0"/>
              <a:t>instance the </a:t>
            </a:r>
            <a:r>
              <a:rPr lang="en-US" sz="2800" dirty="0"/>
              <a:t>health care spending has specifically targets a particular disease group such as cancer, diabetes etc.</a:t>
            </a:r>
          </a:p>
          <a:p>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0500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586418"/>
          </a:xfrm>
          <a:prstGeom prst="rect">
            <a:avLst/>
          </a:prstGeom>
          <a:noFill/>
        </p:spPr>
        <p:txBody>
          <a:bodyPr wrap="square" rtlCol="0">
            <a:spAutoFit/>
          </a:bodyPr>
          <a:lstStyle/>
          <a:p>
            <a:r>
              <a:rPr lang="en-US" sz="4000" b="1" dirty="0" smtClean="0">
                <a:latin typeface="Times New Roman" panose="02020603050405020304" pitchFamily="18" charset="0"/>
                <a:cs typeface="Times New Roman" panose="02020603050405020304" pitchFamily="18" charset="0"/>
              </a:rPr>
              <a:t>Hypothesis</a:t>
            </a:r>
          </a:p>
          <a:p>
            <a:endParaRPr lang="en-US" sz="4000" b="1" dirty="0" smtClean="0">
              <a:latin typeface="Times New Roman" panose="02020603050405020304" pitchFamily="18" charset="0"/>
              <a:cs typeface="Times New Roman" panose="02020603050405020304" pitchFamily="18" charset="0"/>
            </a:endParaRPr>
          </a:p>
          <a:p>
            <a:r>
              <a:rPr lang="en-US" sz="3600" dirty="0"/>
              <a:t>Null hypothesis – there is no significance difference in the link between life expectancy and health </a:t>
            </a:r>
            <a:r>
              <a:rPr lang="en-US" sz="3600" dirty="0" smtClean="0"/>
              <a:t>spending.</a:t>
            </a:r>
          </a:p>
          <a:p>
            <a:endParaRPr lang="en-US" sz="3600" dirty="0"/>
          </a:p>
          <a:p>
            <a:r>
              <a:rPr lang="en-US" sz="3600" dirty="0"/>
              <a:t>Alternative hypothesis- there is a significance difference in the link between life expectancy and health </a:t>
            </a:r>
            <a:r>
              <a:rPr lang="en-US" sz="3600" dirty="0" smtClean="0"/>
              <a:t>spending.</a:t>
            </a:r>
            <a:endParaRPr lang="en-US" sz="3600" dirty="0"/>
          </a:p>
          <a:p>
            <a:endParaRPr lang="en-US" sz="3600" b="1" dirty="0" smtClean="0">
              <a:latin typeface="Times New Roman" panose="02020603050405020304" pitchFamily="18" charset="0"/>
              <a:cs typeface="Times New Roman" panose="02020603050405020304" pitchFamily="18" charset="0"/>
            </a:endParaRPr>
          </a:p>
          <a:p>
            <a:endParaRPr lang="en-US" sz="3600" b="1"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5649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0"/>
            <a:ext cx="9144000" cy="6986528"/>
          </a:xfrm>
          <a:prstGeom prst="rect">
            <a:avLst/>
          </a:prstGeom>
          <a:noFill/>
        </p:spPr>
        <p:txBody>
          <a:bodyPr wrap="square" rtlCol="0">
            <a:spAutoFit/>
          </a:bodyPr>
          <a:lstStyle/>
          <a:p>
            <a:r>
              <a:rPr lang="en-US" sz="3600" b="1" dirty="0" smtClean="0">
                <a:latin typeface="Times New Roman" panose="02020603050405020304" pitchFamily="18" charset="0"/>
                <a:cs typeface="Times New Roman" panose="02020603050405020304" pitchFamily="18" charset="0"/>
              </a:rPr>
              <a:t>Methodology</a:t>
            </a:r>
          </a:p>
          <a:p>
            <a:r>
              <a:rPr lang="en-US" sz="3200" dirty="0"/>
              <a:t>The experiment will be conducted to determine the life expectancy and the health expenditure using the World Health Organization data. The data will be from global burden of life table from </a:t>
            </a:r>
            <a:r>
              <a:rPr lang="en-US" sz="3200" dirty="0" smtClean="0"/>
              <a:t>1999- 2011</a:t>
            </a:r>
            <a:r>
              <a:rPr lang="en-US" sz="3200" dirty="0"/>
              <a:t>. The data will be analyzed from OECD countries. The importance of the data will help to determine the life expectancy and the expenditure incurred on health.</a:t>
            </a:r>
          </a:p>
          <a:p>
            <a:r>
              <a:rPr lang="en-US" sz="3200" dirty="0"/>
              <a:t>The factors that will be considered will be cost that the government has spent on health sectors from 1999- 2011 and the number of patients who have lost their life. This will help determine whether the more the government spends and effect on mortality rate.</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678098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TotalTime>
  <Words>550</Words>
  <Application>Microsoft Office PowerPoint</Application>
  <PresentationFormat>On-screen Show (4:3)</PresentationFormat>
  <Paragraphs>30</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THE LINK BETWEEN LIFE EXPECTANCY AND HEALTH SPENDING </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 PC</dc:creator>
  <cp:lastModifiedBy>user</cp:lastModifiedBy>
  <cp:revision>9</cp:revision>
  <dcterms:created xsi:type="dcterms:W3CDTF">2017-12-03T16:28:22Z</dcterms:created>
  <dcterms:modified xsi:type="dcterms:W3CDTF">2017-12-03T18:12:24Z</dcterms:modified>
</cp:coreProperties>
</file>